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ms-office.legacyDiagramTex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56" r:id="rId2"/>
    <p:sldId id="259" r:id="rId3"/>
    <p:sldId id="276" r:id="rId4"/>
    <p:sldId id="258" r:id="rId5"/>
    <p:sldId id="272" r:id="rId6"/>
    <p:sldId id="284" r:id="rId7"/>
    <p:sldId id="271" r:id="rId8"/>
    <p:sldId id="285" r:id="rId9"/>
    <p:sldId id="274" r:id="rId10"/>
    <p:sldId id="283" r:id="rId11"/>
    <p:sldId id="275" r:id="rId12"/>
    <p:sldId id="261" r:id="rId13"/>
    <p:sldId id="286" r:id="rId14"/>
    <p:sldId id="264" r:id="rId15"/>
    <p:sldId id="262" r:id="rId16"/>
    <p:sldId id="267" r:id="rId17"/>
    <p:sldId id="263" r:id="rId18"/>
  </p:sldIdLst>
  <p:sldSz cx="9144000" cy="6858000" type="screen4x3"/>
  <p:notesSz cx="6708775" cy="983615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91" autoAdjust="0"/>
    <p:restoredTop sz="94660"/>
  </p:normalViewPr>
  <p:slideViewPr>
    <p:cSldViewPr>
      <p:cViewPr varScale="1">
        <p:scale>
          <a:sx n="74" d="100"/>
          <a:sy n="74" d="100"/>
        </p:scale>
        <p:origin x="-1026" y="-90"/>
      </p:cViewPr>
      <p:guideLst>
        <p:guide orient="horz" pos="2160"/>
        <p:guide pos="2880"/>
      </p:guideLst>
    </p:cSldViewPr>
  </p:slideViewPr>
  <p:notesTextViewPr>
    <p:cViewPr>
      <p:scale>
        <a:sx n="100" d="100"/>
        <a:sy n="100" d="100"/>
      </p:scale>
      <p:origin x="0" y="0"/>
    </p:cViewPr>
  </p:notesTextViewPr>
  <p:notesViewPr>
    <p:cSldViewPr>
      <p:cViewPr varScale="1">
        <p:scale>
          <a:sx n="73" d="100"/>
          <a:sy n="73" d="100"/>
        </p:scale>
        <p:origin x="-2052" y="-114"/>
      </p:cViewPr>
      <p:guideLst>
        <p:guide orient="horz" pos="3098"/>
        <p:guide pos="211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06/relationships/legacyDocTextInfo" Target="legacyDocTextInfo.bin"/><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8" Type="http://schemas.microsoft.com/office/2006/relationships/legacyDiagramText" Target="legacyDiagramText8.bin"/><Relationship Id="rId3" Type="http://schemas.microsoft.com/office/2006/relationships/legacyDiagramText" Target="legacyDiagramText3.bin"/><Relationship Id="rId7" Type="http://schemas.microsoft.com/office/2006/relationships/legacyDiagramText" Target="legacyDiagramText7.bin"/><Relationship Id="rId2" Type="http://schemas.microsoft.com/office/2006/relationships/legacyDiagramText" Target="legacyDiagramText2.bin"/><Relationship Id="rId1" Type="http://schemas.microsoft.com/office/2006/relationships/legacyDiagramText" Target="legacyDiagramText1.bin"/><Relationship Id="rId6" Type="http://schemas.microsoft.com/office/2006/relationships/legacyDiagramText" Target="legacyDiagramText6.bin"/><Relationship Id="rId5" Type="http://schemas.microsoft.com/office/2006/relationships/legacyDiagramText" Target="legacyDiagramText5.bin"/><Relationship Id="rId4" Type="http://schemas.microsoft.com/office/2006/relationships/legacyDiagramText" Target="legacyDiagramText4.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08300"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31747" name="Rectangle 3"/>
          <p:cNvSpPr>
            <a:spLocks noGrp="1" noChangeArrowheads="1"/>
          </p:cNvSpPr>
          <p:nvPr>
            <p:ph type="dt" sz="quarter" idx="1"/>
          </p:nvPr>
        </p:nvSpPr>
        <p:spPr bwMode="auto">
          <a:xfrm>
            <a:off x="3798888" y="0"/>
            <a:ext cx="2908300"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31748" name="Rectangle 4"/>
          <p:cNvSpPr>
            <a:spLocks noGrp="1" noChangeArrowheads="1"/>
          </p:cNvSpPr>
          <p:nvPr>
            <p:ph type="ftr" sz="quarter" idx="2"/>
          </p:nvPr>
        </p:nvSpPr>
        <p:spPr bwMode="auto">
          <a:xfrm>
            <a:off x="0" y="9342438"/>
            <a:ext cx="2908300"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31749" name="Rectangle 5"/>
          <p:cNvSpPr>
            <a:spLocks noGrp="1" noChangeArrowheads="1"/>
          </p:cNvSpPr>
          <p:nvPr>
            <p:ph type="sldNum" sz="quarter" idx="3"/>
          </p:nvPr>
        </p:nvSpPr>
        <p:spPr bwMode="auto">
          <a:xfrm>
            <a:off x="3798888" y="9342438"/>
            <a:ext cx="2908300"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9294E017-2629-453E-8543-9623171CBA21}" type="slidenum">
              <a:rPr lang="en-GB"/>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08300"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3075" name="Rectangle 3"/>
          <p:cNvSpPr>
            <a:spLocks noGrp="1" noChangeArrowheads="1"/>
          </p:cNvSpPr>
          <p:nvPr>
            <p:ph type="dt" idx="1"/>
          </p:nvPr>
        </p:nvSpPr>
        <p:spPr bwMode="auto">
          <a:xfrm>
            <a:off x="3798888" y="0"/>
            <a:ext cx="2908300"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3076" name="Rectangle 4"/>
          <p:cNvSpPr>
            <a:spLocks noGrp="1" noRot="1" noChangeAspect="1" noChangeArrowheads="1" noTextEdit="1"/>
          </p:cNvSpPr>
          <p:nvPr>
            <p:ph type="sldImg" idx="2"/>
          </p:nvPr>
        </p:nvSpPr>
        <p:spPr bwMode="auto">
          <a:xfrm>
            <a:off x="895350" y="738188"/>
            <a:ext cx="4918075" cy="3687762"/>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69925" y="4672013"/>
            <a:ext cx="5368925" cy="4425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3078" name="Rectangle 6"/>
          <p:cNvSpPr>
            <a:spLocks noGrp="1" noChangeArrowheads="1"/>
          </p:cNvSpPr>
          <p:nvPr>
            <p:ph type="ftr" sz="quarter" idx="4"/>
          </p:nvPr>
        </p:nvSpPr>
        <p:spPr bwMode="auto">
          <a:xfrm>
            <a:off x="0" y="9342438"/>
            <a:ext cx="2908300"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3079" name="Rectangle 7"/>
          <p:cNvSpPr>
            <a:spLocks noGrp="1" noChangeArrowheads="1"/>
          </p:cNvSpPr>
          <p:nvPr>
            <p:ph type="sldNum" sz="quarter" idx="5"/>
          </p:nvPr>
        </p:nvSpPr>
        <p:spPr bwMode="auto">
          <a:xfrm>
            <a:off x="3798888" y="9342438"/>
            <a:ext cx="2908300"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F2F9861-CC92-48A4-BF0A-8D4B3B5F7566}" type="slidenum">
              <a:rPr lang="en-GB"/>
              <a:pPr/>
              <a:t>‹#›</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EDB211-8D3A-4359-A8F3-A4BED757E779}" type="slidenum">
              <a:rPr lang="en-GB"/>
              <a:pPr/>
              <a:t>1</a:t>
            </a:fld>
            <a:endParaRPr lang="en-GB"/>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E83DF4-C119-4C92-BCE4-6743AD51F52A}" type="slidenum">
              <a:rPr lang="en-GB"/>
              <a:pPr/>
              <a:t>12</a:t>
            </a:fld>
            <a:endParaRPr lang="en-GB"/>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C0F27F-9B14-4331-9954-5337A121FBAA}" type="slidenum">
              <a:rPr lang="en-GB"/>
              <a:pPr/>
              <a:t>14</a:t>
            </a:fld>
            <a:endParaRPr lang="en-GB"/>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FB4264-C920-468A-95E4-01644C13DDCF}" type="slidenum">
              <a:rPr lang="en-GB"/>
              <a:pPr/>
              <a:t>15</a:t>
            </a:fld>
            <a:endParaRPr lang="en-GB"/>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D4D0FD-2A33-4666-B956-D6A5714BEE86}" type="slidenum">
              <a:rPr lang="en-GB"/>
              <a:pPr/>
              <a:t>16</a:t>
            </a:fld>
            <a:endParaRPr lang="en-GB"/>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6ADB54-3E93-4ACD-9E51-57C043FEE468}" type="slidenum">
              <a:rPr lang="en-GB"/>
              <a:pPr/>
              <a:t>17</a:t>
            </a:fld>
            <a:endParaRPr lang="en-GB"/>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CE26FD-8163-4FBE-8BA7-C40BE5622793}" type="slidenum">
              <a:rPr lang="en-GB"/>
              <a:pPr/>
              <a:t>2</a:t>
            </a:fld>
            <a:endParaRPr lang="en-GB"/>
          </a:p>
        </p:txBody>
      </p:sp>
      <p:sp>
        <p:nvSpPr>
          <p:cNvPr id="10242" name="Rectangle 2"/>
          <p:cNvSpPr>
            <a:spLocks noGrp="1" noRot="1" noChangeAspect="1" noChangeArrowheads="1" noTextEdit="1"/>
          </p:cNvSpPr>
          <p:nvPr>
            <p:ph type="sldImg"/>
          </p:nvPr>
        </p:nvSpPr>
        <p:spPr>
          <a:xfrm>
            <a:off x="855663" y="708025"/>
            <a:ext cx="4919662" cy="3689350"/>
          </a:xfrm>
          <a:ln/>
        </p:spPr>
      </p:sp>
      <p:sp>
        <p:nvSpPr>
          <p:cNvPr id="10243" name="Rectangle 3"/>
          <p:cNvSpPr>
            <a:spLocks noGrp="1" noChangeArrowheads="1"/>
          </p:cNvSpPr>
          <p:nvPr>
            <p:ph type="body" idx="1"/>
          </p:nvPr>
        </p:nvSpPr>
        <p:spPr/>
        <p:txBody>
          <a:bodyPr/>
          <a:lstStyle/>
          <a:p>
            <a:r>
              <a:rPr lang="en-GB" sz="800" dirty="0"/>
              <a:t>Through working closely together, the schools, LA’s and other partners will have made lasting links with equivalent institutions in the other partner region. These can continue through informal student exchanges or more formal European funding programme activities like Comenius Schools Partnerships, job shadowing/professional development, </a:t>
            </a:r>
            <a:r>
              <a:rPr lang="en-GB" sz="800" dirty="0" err="1"/>
              <a:t>eTwinning</a:t>
            </a:r>
            <a:r>
              <a:rPr lang="en-GB" sz="800" dirty="0"/>
              <a:t> etc.</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BA5527-70ED-4D4A-BEF7-807E77DB9DB1}" type="slidenum">
              <a:rPr lang="en-GB"/>
              <a:pPr/>
              <a:t>3</a:t>
            </a:fld>
            <a:endParaRPr lang="en-GB"/>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6764E3-9587-4AB9-BF89-17409F123794}" type="slidenum">
              <a:rPr lang="en-GB"/>
              <a:pPr/>
              <a:t>4</a:t>
            </a:fld>
            <a:endParaRPr lang="en-GB"/>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9008D2-809D-4BDD-830C-0ADFD4D20B73}" type="slidenum">
              <a:rPr lang="en-GB"/>
              <a:pPr/>
              <a:t>5</a:t>
            </a:fld>
            <a:endParaRPr lang="en-GB"/>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7B5357-2A79-49BB-98CB-78EE7378CA8A}" type="slidenum">
              <a:rPr lang="en-GB"/>
              <a:pPr/>
              <a:t>7</a:t>
            </a:fld>
            <a:endParaRPr lang="en-GB"/>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EED685-878E-4D34-9669-C1A360DE621E}" type="slidenum">
              <a:rPr lang="en-GB"/>
              <a:pPr/>
              <a:t>9</a:t>
            </a:fld>
            <a:endParaRPr lang="en-GB"/>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EED685-878E-4D34-9669-C1A360DE621E}" type="slidenum">
              <a:rPr lang="en-GB"/>
              <a:pPr/>
              <a:t>10</a:t>
            </a:fld>
            <a:endParaRPr lang="en-GB"/>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46F8E8-98DB-4866-9E44-5F6BB177F940}" type="slidenum">
              <a:rPr lang="en-GB"/>
              <a:pPr/>
              <a:t>11</a:t>
            </a:fld>
            <a:endParaRPr lang="en-GB"/>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E0611EA9-7CBC-449A-9E8A-9B62609A52DC}"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6E4C8342-D05E-4312-8350-3BBF3C391040}"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81228C9F-CCEF-40D1-A521-A91F32A4F5E2}" type="slidenum">
              <a:rPr lang="en-GB"/>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5090C1F3-90D2-4AFA-A09D-E83371ECC8CB}" type="slidenum">
              <a:rPr lang="en-GB"/>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600200"/>
            <a:ext cx="4038600" cy="4525963"/>
          </a:xfrm>
        </p:spPr>
        <p:txBody>
          <a:bodyPr/>
          <a:lstStyle/>
          <a:p>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4F0FCB98-DC47-46E7-B536-09740570519B}" type="slidenum">
              <a:rPr lang="en-GB"/>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0"/>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4F54E0AF-D34E-4985-A0B7-E2ED9B198E61}"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C55FEDEC-4801-40B2-92E1-DEB4869A965A}"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C7EF2651-219C-49C4-8EA2-5487AEFB3671}"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958B9359-C73E-4DA0-A9B6-BCFD2BA08A3D}"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9FD86CF8-2944-4D83-B262-A3132ADB2B3B}"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17075F08-95D6-43EE-BAB9-CEE7EFD95A76}"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A8BDC617-992F-4D65-B7C0-38F3B5804DA3}"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0DD502E1-9AB9-431A-9ADE-82913326E23B}"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22802594-9D3B-4895-B73D-0A05839E6180}"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D408C56-4B79-44AF-B852-5A1D0BC0CA26}" type="slidenum">
              <a:rPr lang="en-GB"/>
              <a:pPr/>
              <a:t>‹#›</a:t>
            </a:fld>
            <a:endParaRPr lang="en-GB"/>
          </a:p>
        </p:txBody>
      </p:sp>
      <p:pic>
        <p:nvPicPr>
          <p:cNvPr id="1031" name="Picture 7"/>
          <p:cNvPicPr>
            <a:picLocks noChangeAspect="1" noChangeArrowheads="1"/>
          </p:cNvPicPr>
          <p:nvPr userDrawn="1"/>
        </p:nvPicPr>
        <p:blipFill>
          <a:blip r:embed="rId16" cstate="print"/>
          <a:srcRect r="76669"/>
          <a:stretch>
            <a:fillRect/>
          </a:stretch>
        </p:blipFill>
        <p:spPr bwMode="auto">
          <a:xfrm>
            <a:off x="0" y="3368675"/>
            <a:ext cx="2133600" cy="3487738"/>
          </a:xfrm>
          <a:prstGeom prst="rect">
            <a:avLst/>
          </a:prstGeom>
          <a:noFill/>
        </p:spPr>
      </p:pic>
      <p:pic>
        <p:nvPicPr>
          <p:cNvPr id="1032" name="Picture 8" descr="Comenius Logo_LR_CMYK"/>
          <p:cNvPicPr>
            <a:picLocks noChangeAspect="1" noChangeArrowheads="1"/>
          </p:cNvPicPr>
          <p:nvPr userDrawn="1"/>
        </p:nvPicPr>
        <p:blipFill>
          <a:blip r:embed="rId17" cstate="print">
            <a:clrChange>
              <a:clrFrom>
                <a:srgbClr val="FFFFFF"/>
              </a:clrFrom>
              <a:clrTo>
                <a:srgbClr val="FFFFFF">
                  <a:alpha val="0"/>
                </a:srgbClr>
              </a:clrTo>
            </a:clrChange>
          </a:blip>
          <a:srcRect/>
          <a:stretch>
            <a:fillRect/>
          </a:stretch>
        </p:blipFill>
        <p:spPr bwMode="auto">
          <a:xfrm>
            <a:off x="3563938" y="5589588"/>
            <a:ext cx="1584325" cy="989012"/>
          </a:xfrm>
          <a:prstGeom prst="rect">
            <a:avLst/>
          </a:prstGeom>
          <a:noFill/>
        </p:spPr>
      </p:pic>
      <p:pic>
        <p:nvPicPr>
          <p:cNvPr id="1033" name="Picture 9" descr="logo-eac-flag-LLL-ERASMUS_en"/>
          <p:cNvPicPr>
            <a:picLocks noChangeAspect="1" noChangeArrowheads="1"/>
          </p:cNvPicPr>
          <p:nvPr userDrawn="1"/>
        </p:nvPicPr>
        <p:blipFill>
          <a:blip r:embed="rId18" cstate="print"/>
          <a:srcRect b="12418"/>
          <a:stretch>
            <a:fillRect/>
          </a:stretch>
        </p:blipFill>
        <p:spPr bwMode="auto">
          <a:xfrm>
            <a:off x="1908175" y="5949950"/>
            <a:ext cx="1366838" cy="671513"/>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VID00165.AVI"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hyperlink" Target="VID00165.AVI"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VID00173.AVI"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hyperlink" Target="VID00175.AVI"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hyperlink" Target="http://learning-languages-together.wikispaces.com/I.E.S.Sierra+Almijara"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hyperlink" Target="VID00157.AVI" TargetMode="Externa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VID00159.AVI"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11188" y="476250"/>
            <a:ext cx="7705725" cy="1296988"/>
          </a:xfrm>
        </p:spPr>
        <p:txBody>
          <a:bodyPr/>
          <a:lstStyle/>
          <a:p>
            <a:r>
              <a:rPr lang="fr-BE" sz="4000" b="1">
                <a:solidFill>
                  <a:srgbClr val="006699"/>
                </a:solidFill>
                <a:latin typeface="Tahoma" pitchFamily="34" charset="0"/>
              </a:rPr>
              <a:t>Comenius Regio Partnerships</a:t>
            </a:r>
            <a:endParaRPr lang="en-GB" sz="4000" b="1">
              <a:solidFill>
                <a:srgbClr val="006699"/>
              </a:solidFill>
              <a:latin typeface="Tahoma" pitchFamily="34" charset="0"/>
            </a:endParaRPr>
          </a:p>
        </p:txBody>
      </p:sp>
      <p:sp>
        <p:nvSpPr>
          <p:cNvPr id="6" name="Subtitle 5"/>
          <p:cNvSpPr>
            <a:spLocks noGrp="1"/>
          </p:cNvSpPr>
          <p:nvPr>
            <p:ph type="subTitle" idx="1"/>
          </p:nvPr>
        </p:nvSpPr>
        <p:spPr>
          <a:xfrm>
            <a:off x="683568" y="1628800"/>
            <a:ext cx="7704856" cy="3888432"/>
          </a:xfrm>
        </p:spPr>
        <p:txBody>
          <a:bodyPr/>
          <a:lstStyle/>
          <a:p>
            <a:r>
              <a:rPr lang="en-GB" dirty="0" smtClean="0"/>
              <a:t>can be combined with already existing activities in Town Twinning or other European educational programmes, but should clearly create additional cooperation activities as well as a deepening of already existing cooperation in the field of school education.</a:t>
            </a:r>
          </a:p>
          <a:p>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Main aims – Picasso Museum</a:t>
            </a:r>
            <a:endParaRPr lang="en-GB" dirty="0"/>
          </a:p>
        </p:txBody>
      </p:sp>
      <p:sp>
        <p:nvSpPr>
          <p:cNvPr id="8" name="Content Placeholder 7"/>
          <p:cNvSpPr>
            <a:spLocks noGrp="1"/>
          </p:cNvSpPr>
          <p:nvPr>
            <p:ph idx="1"/>
          </p:nvPr>
        </p:nvSpPr>
        <p:spPr>
          <a:xfrm>
            <a:off x="457200" y="1600201"/>
            <a:ext cx="8363272" cy="2548880"/>
          </a:xfrm>
        </p:spPr>
        <p:txBody>
          <a:bodyPr/>
          <a:lstStyle/>
          <a:p>
            <a:r>
              <a:rPr lang="en-GB" dirty="0" smtClean="0"/>
              <a:t>Provide students and teachers with resources and ideas for teaching art</a:t>
            </a:r>
          </a:p>
          <a:p>
            <a:r>
              <a:rPr lang="en-GB" dirty="0" smtClean="0"/>
              <a:t>Learn more about key artists from each culture</a:t>
            </a:r>
          </a:p>
          <a:p>
            <a:r>
              <a:rPr lang="en-GB" dirty="0" smtClean="0"/>
              <a:t>Although not a partner in the project, work with Leeds Art Gallery to provide linked training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3" name="Rectangle 5"/>
          <p:cNvSpPr>
            <a:spLocks noGrp="1" noChangeArrowheads="1"/>
          </p:cNvSpPr>
          <p:nvPr>
            <p:ph type="title"/>
          </p:nvPr>
        </p:nvSpPr>
        <p:spPr/>
        <p:txBody>
          <a:bodyPr/>
          <a:lstStyle/>
          <a:p>
            <a:r>
              <a:rPr lang="fr-BE" sz="4000" b="1" dirty="0">
                <a:solidFill>
                  <a:srgbClr val="006699"/>
                </a:solidFill>
                <a:latin typeface="Tahoma" pitchFamily="34" charset="0"/>
              </a:rPr>
              <a:t>Comenius </a:t>
            </a:r>
            <a:r>
              <a:rPr lang="fr-BE" sz="4000" b="1" dirty="0" err="1">
                <a:solidFill>
                  <a:srgbClr val="006699"/>
                </a:solidFill>
                <a:latin typeface="Tahoma" pitchFamily="34" charset="0"/>
              </a:rPr>
              <a:t>Regio</a:t>
            </a:r>
            <a:r>
              <a:rPr lang="fr-BE" sz="4000" b="1" dirty="0">
                <a:solidFill>
                  <a:srgbClr val="006699"/>
                </a:solidFill>
                <a:latin typeface="Tahoma" pitchFamily="34" charset="0"/>
              </a:rPr>
              <a:t> </a:t>
            </a:r>
            <a:r>
              <a:rPr lang="fr-BE" sz="4000" b="1" dirty="0" err="1">
                <a:solidFill>
                  <a:srgbClr val="006699"/>
                </a:solidFill>
                <a:latin typeface="Tahoma" pitchFamily="34" charset="0"/>
              </a:rPr>
              <a:t>Partnerships</a:t>
            </a:r>
            <a:endParaRPr lang="en-GB" sz="4000" b="1" dirty="0">
              <a:solidFill>
                <a:srgbClr val="006699"/>
              </a:solidFill>
              <a:latin typeface="Tahoma" pitchFamily="34" charset="0"/>
            </a:endParaRPr>
          </a:p>
        </p:txBody>
      </p:sp>
      <p:sp>
        <p:nvSpPr>
          <p:cNvPr id="8" name="TextBox 7"/>
          <p:cNvSpPr txBox="1"/>
          <p:nvPr/>
        </p:nvSpPr>
        <p:spPr>
          <a:xfrm>
            <a:off x="827584" y="1412776"/>
            <a:ext cx="1368152" cy="646331"/>
          </a:xfrm>
          <a:prstGeom prst="rect">
            <a:avLst/>
          </a:prstGeom>
          <a:noFill/>
        </p:spPr>
        <p:txBody>
          <a:bodyPr wrap="square" rtlCol="0">
            <a:spAutoFit/>
          </a:bodyPr>
          <a:lstStyle/>
          <a:p>
            <a:r>
              <a:rPr lang="en-GB" dirty="0" smtClean="0">
                <a:hlinkClick r:id="rId3" action="ppaction://hlinkfile"/>
              </a:rPr>
              <a:t>VID00165.AVI</a:t>
            </a:r>
            <a:endParaRPr lang="en-GB" dirty="0"/>
          </a:p>
        </p:txBody>
      </p:sp>
      <p:pic>
        <p:nvPicPr>
          <p:cNvPr id="62465" name="Picture 1" descr="C:\Documents and Settings\Teacher\My Documents\My Pictures\Picture3.png"/>
          <p:cNvPicPr>
            <a:picLocks noChangeAspect="1" noChangeArrowheads="1"/>
          </p:cNvPicPr>
          <p:nvPr/>
        </p:nvPicPr>
        <p:blipFill>
          <a:blip r:embed="rId4" cstate="print"/>
          <a:srcRect/>
          <a:stretch>
            <a:fillRect/>
          </a:stretch>
        </p:blipFill>
        <p:spPr bwMode="auto">
          <a:xfrm>
            <a:off x="4283968" y="1124744"/>
            <a:ext cx="4660578" cy="3121675"/>
          </a:xfrm>
          <a:prstGeom prst="rect">
            <a:avLst/>
          </a:prstGeom>
          <a:noFill/>
        </p:spPr>
      </p:pic>
      <p:pic>
        <p:nvPicPr>
          <p:cNvPr id="62466" name="Picture 2" descr="C:\Documents and Settings\Teacher\My Documents\My Pictures\Picture2.png"/>
          <p:cNvPicPr>
            <a:picLocks noChangeAspect="1" noChangeArrowheads="1"/>
          </p:cNvPicPr>
          <p:nvPr/>
        </p:nvPicPr>
        <p:blipFill>
          <a:blip r:embed="rId5" cstate="print"/>
          <a:srcRect/>
          <a:stretch>
            <a:fillRect/>
          </a:stretch>
        </p:blipFill>
        <p:spPr bwMode="auto">
          <a:xfrm>
            <a:off x="1" y="2276873"/>
            <a:ext cx="4408034" cy="331236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274638"/>
            <a:ext cx="8229600" cy="706437"/>
          </a:xfrm>
        </p:spPr>
        <p:txBody>
          <a:bodyPr/>
          <a:lstStyle/>
          <a:p>
            <a:r>
              <a:rPr lang="fr-BE" sz="4000" b="1">
                <a:solidFill>
                  <a:srgbClr val="006699"/>
                </a:solidFill>
                <a:latin typeface="Tahoma" pitchFamily="34" charset="0"/>
              </a:rPr>
              <a:t>Comenius Regio Partnerships</a:t>
            </a:r>
            <a:endParaRPr lang="en-GB" sz="4000" b="1">
              <a:solidFill>
                <a:srgbClr val="006699"/>
              </a:solidFill>
              <a:latin typeface="Tahoma" pitchFamily="34" charset="0"/>
            </a:endParaRPr>
          </a:p>
        </p:txBody>
      </p:sp>
      <p:sp>
        <p:nvSpPr>
          <p:cNvPr id="6" name="TextBox 5"/>
          <p:cNvSpPr txBox="1"/>
          <p:nvPr/>
        </p:nvSpPr>
        <p:spPr>
          <a:xfrm>
            <a:off x="395536" y="1124744"/>
            <a:ext cx="1584176" cy="646331"/>
          </a:xfrm>
          <a:prstGeom prst="rect">
            <a:avLst/>
          </a:prstGeom>
          <a:noFill/>
        </p:spPr>
        <p:txBody>
          <a:bodyPr wrap="square" rtlCol="0">
            <a:spAutoFit/>
          </a:bodyPr>
          <a:lstStyle/>
          <a:p>
            <a:r>
              <a:rPr lang="en-GB" dirty="0" smtClean="0">
                <a:hlinkClick r:id="rId3" action="ppaction://hlinkfile"/>
              </a:rPr>
              <a:t>VID00165.AVI</a:t>
            </a:r>
            <a:endParaRPr lang="en-GB" dirty="0"/>
          </a:p>
        </p:txBody>
      </p:sp>
      <p:pic>
        <p:nvPicPr>
          <p:cNvPr id="60417" name="Picture 1" descr="C:\Documents and Settings\Teacher\My Documents\My Pictures\Picture1.png"/>
          <p:cNvPicPr>
            <a:picLocks noGrp="1" noChangeAspect="1" noChangeArrowheads="1"/>
          </p:cNvPicPr>
          <p:nvPr>
            <p:ph idx="1"/>
          </p:nvPr>
        </p:nvPicPr>
        <p:blipFill>
          <a:blip r:embed="rId4" cstate="print"/>
          <a:srcRect/>
          <a:stretch>
            <a:fillRect/>
          </a:stretch>
        </p:blipFill>
        <p:spPr bwMode="auto">
          <a:xfrm>
            <a:off x="1691680" y="1340768"/>
            <a:ext cx="6052743" cy="4525963"/>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6" name="TextBox 5"/>
          <p:cNvSpPr txBox="1"/>
          <p:nvPr/>
        </p:nvSpPr>
        <p:spPr>
          <a:xfrm>
            <a:off x="611560" y="476672"/>
            <a:ext cx="1629485" cy="369332"/>
          </a:xfrm>
          <a:prstGeom prst="rect">
            <a:avLst/>
          </a:prstGeom>
          <a:noFill/>
        </p:spPr>
        <p:txBody>
          <a:bodyPr wrap="none" rtlCol="0">
            <a:spAutoFit/>
          </a:bodyPr>
          <a:lstStyle/>
          <a:p>
            <a:r>
              <a:rPr lang="en-GB" dirty="0" smtClean="0">
                <a:hlinkClick r:id="rId2" action="ppaction://hlinkfile"/>
              </a:rPr>
              <a:t>VID00173.AVI</a:t>
            </a:r>
            <a:endParaRPr lang="en-GB" dirty="0"/>
          </a:p>
        </p:txBody>
      </p:sp>
      <p:pic>
        <p:nvPicPr>
          <p:cNvPr id="7" name="BLOGGER_PHOTO_ID_5057777273322634178" descr="guernica"/>
          <p:cNvPicPr>
            <a:picLocks noGrp="1" noChangeAspect="1" noChangeArrowheads="1"/>
          </p:cNvPicPr>
          <p:nvPr>
            <p:ph idx="1"/>
          </p:nvPr>
        </p:nvPicPr>
        <p:blipFill>
          <a:blip r:embed="rId3" cstate="print"/>
          <a:srcRect/>
          <a:stretch>
            <a:fillRect/>
          </a:stretch>
        </p:blipFill>
        <p:spPr bwMode="auto">
          <a:xfrm>
            <a:off x="323528" y="1772816"/>
            <a:ext cx="8388665" cy="367004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274638"/>
            <a:ext cx="8229600" cy="1066130"/>
          </a:xfrm>
        </p:spPr>
        <p:txBody>
          <a:bodyPr/>
          <a:lstStyle/>
          <a:p>
            <a:r>
              <a:rPr lang="fr-BE" sz="4000" b="1" dirty="0" err="1" smtClean="0">
                <a:solidFill>
                  <a:srgbClr val="006699"/>
                </a:solidFill>
                <a:latin typeface="Tahoma" pitchFamily="34" charset="0"/>
              </a:rPr>
              <a:t>Outcomes</a:t>
            </a:r>
            <a:r>
              <a:rPr lang="fr-BE" sz="4000" b="1" dirty="0" smtClean="0">
                <a:solidFill>
                  <a:srgbClr val="006699"/>
                </a:solidFill>
                <a:latin typeface="Tahoma" pitchFamily="34" charset="0"/>
              </a:rPr>
              <a:t> </a:t>
            </a:r>
            <a:r>
              <a:rPr lang="fr-BE" sz="4000" b="1" dirty="0" err="1" smtClean="0">
                <a:solidFill>
                  <a:srgbClr val="006699"/>
                </a:solidFill>
                <a:latin typeface="Tahoma" pitchFamily="34" charset="0"/>
              </a:rPr>
              <a:t>beyond</a:t>
            </a:r>
            <a:r>
              <a:rPr lang="fr-BE" sz="4000" b="1" dirty="0" smtClean="0">
                <a:solidFill>
                  <a:srgbClr val="006699"/>
                </a:solidFill>
                <a:latin typeface="Tahoma" pitchFamily="34" charset="0"/>
              </a:rPr>
              <a:t> </a:t>
            </a:r>
            <a:r>
              <a:rPr lang="fr-BE" sz="4000" b="1" dirty="0" err="1" smtClean="0">
                <a:solidFill>
                  <a:srgbClr val="006699"/>
                </a:solidFill>
                <a:latin typeface="Tahoma" pitchFamily="34" charset="0"/>
              </a:rPr>
              <a:t>those</a:t>
            </a:r>
            <a:r>
              <a:rPr lang="fr-BE" sz="4000" b="1" dirty="0" smtClean="0">
                <a:solidFill>
                  <a:srgbClr val="006699"/>
                </a:solidFill>
                <a:latin typeface="Tahoma" pitchFamily="34" charset="0"/>
              </a:rPr>
              <a:t> </a:t>
            </a:r>
            <a:r>
              <a:rPr lang="fr-BE" sz="4000" b="1" dirty="0" err="1" smtClean="0">
                <a:solidFill>
                  <a:srgbClr val="006699"/>
                </a:solidFill>
                <a:latin typeface="Tahoma" pitchFamily="34" charset="0"/>
              </a:rPr>
              <a:t>planned</a:t>
            </a:r>
            <a:r>
              <a:rPr lang="fr-BE" sz="4000" b="1" dirty="0" smtClean="0">
                <a:solidFill>
                  <a:srgbClr val="006699"/>
                </a:solidFill>
                <a:latin typeface="Tahoma" pitchFamily="34" charset="0"/>
              </a:rPr>
              <a:t> in the  </a:t>
            </a:r>
            <a:r>
              <a:rPr lang="fr-BE" sz="4000" b="1" dirty="0" err="1" smtClean="0">
                <a:solidFill>
                  <a:srgbClr val="006699"/>
                </a:solidFill>
                <a:latin typeface="Tahoma" pitchFamily="34" charset="0"/>
              </a:rPr>
              <a:t>Partnership</a:t>
            </a:r>
            <a:r>
              <a:rPr lang="fr-BE" sz="4000" b="1" dirty="0" smtClean="0">
                <a:solidFill>
                  <a:srgbClr val="006699"/>
                </a:solidFill>
                <a:latin typeface="Tahoma" pitchFamily="34" charset="0"/>
              </a:rPr>
              <a:t> agreement</a:t>
            </a:r>
            <a:endParaRPr lang="en-GB" sz="4000" b="1" dirty="0">
              <a:solidFill>
                <a:srgbClr val="006699"/>
              </a:solidFill>
              <a:latin typeface="Tahoma" pitchFamily="34" charset="0"/>
            </a:endParaRPr>
          </a:p>
        </p:txBody>
      </p:sp>
      <p:sp>
        <p:nvSpPr>
          <p:cNvPr id="4" name="Content Placeholder 3"/>
          <p:cNvSpPr>
            <a:spLocks noGrp="1"/>
          </p:cNvSpPr>
          <p:nvPr>
            <p:ph idx="1"/>
          </p:nvPr>
        </p:nvSpPr>
        <p:spPr>
          <a:xfrm>
            <a:off x="0" y="1600200"/>
            <a:ext cx="9144000" cy="5257800"/>
          </a:xfrm>
        </p:spPr>
        <p:txBody>
          <a:bodyPr/>
          <a:lstStyle/>
          <a:p>
            <a:r>
              <a:rPr lang="en-GB" sz="2800" dirty="0" smtClean="0"/>
              <a:t>Secondary Link added by Malaga – opportunity to develop CLIL in small way</a:t>
            </a:r>
          </a:p>
          <a:p>
            <a:r>
              <a:rPr lang="en-GB" sz="2800" dirty="0" smtClean="0"/>
              <a:t>Erasmus agreement between Universities ready to be signed; Bilateral agreement planned for next year.  </a:t>
            </a:r>
          </a:p>
          <a:p>
            <a:r>
              <a:rPr lang="en-GB" sz="2800" dirty="0" smtClean="0"/>
              <a:t>6 Leeds</a:t>
            </a:r>
            <a:r>
              <a:rPr lang="en-GB" sz="2800" dirty="0" smtClean="0"/>
              <a:t> </a:t>
            </a:r>
            <a:r>
              <a:rPr lang="en-GB" sz="2800" dirty="0" smtClean="0"/>
              <a:t>Primary schools </a:t>
            </a:r>
            <a:r>
              <a:rPr lang="en-GB" sz="2800" dirty="0" smtClean="0"/>
              <a:t>have set up </a:t>
            </a:r>
            <a:r>
              <a:rPr lang="en-GB" sz="2800" dirty="0" smtClean="0"/>
              <a:t>school </a:t>
            </a:r>
            <a:r>
              <a:rPr lang="en-GB" sz="2800" dirty="0" smtClean="0"/>
              <a:t>links (funding through Anglo Spanish Fund)</a:t>
            </a:r>
            <a:endParaRPr lang="en-GB" sz="2800" dirty="0" smtClean="0"/>
          </a:p>
          <a:p>
            <a:r>
              <a:rPr lang="en-GB" sz="2800" dirty="0" smtClean="0"/>
              <a:t>Literacy coordinator </a:t>
            </a:r>
            <a:r>
              <a:rPr lang="en-GB" sz="2800" dirty="0" smtClean="0"/>
              <a:t>led</a:t>
            </a:r>
            <a:r>
              <a:rPr lang="en-GB" sz="2800" dirty="0" smtClean="0"/>
              <a:t> </a:t>
            </a:r>
            <a:r>
              <a:rPr lang="en-GB" sz="2800" dirty="0" smtClean="0"/>
              <a:t>CPD training </a:t>
            </a:r>
            <a:r>
              <a:rPr lang="en-GB" sz="2800" dirty="0" smtClean="0"/>
              <a:t>on phonics in </a:t>
            </a:r>
            <a:r>
              <a:rPr lang="en-GB" sz="2800" dirty="0" smtClean="0"/>
              <a:t>Malaga in March for Spanish teachers</a:t>
            </a:r>
          </a:p>
          <a:p>
            <a:endParaRPr lang="en-GB" dirty="0" smtClean="0"/>
          </a:p>
          <a:p>
            <a:r>
              <a:rPr lang="en-GB" dirty="0" smtClean="0"/>
              <a:t> </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274638"/>
            <a:ext cx="8229600" cy="561975"/>
          </a:xfrm>
        </p:spPr>
        <p:txBody>
          <a:bodyPr/>
          <a:lstStyle/>
          <a:p>
            <a:r>
              <a:rPr lang="fr-BE" sz="3600" b="1">
                <a:solidFill>
                  <a:srgbClr val="006699"/>
                </a:solidFill>
                <a:latin typeface="Tahoma" pitchFamily="34" charset="0"/>
              </a:rPr>
              <a:t>Comenius Regio Partnerships</a:t>
            </a:r>
            <a:endParaRPr lang="en-GB" sz="3600" b="1">
              <a:solidFill>
                <a:srgbClr val="006699"/>
              </a:solidFill>
              <a:latin typeface="Tahoma" pitchFamily="34" charset="0"/>
            </a:endParaRPr>
          </a:p>
        </p:txBody>
      </p:sp>
      <p:sp>
        <p:nvSpPr>
          <p:cNvPr id="4" name="Content Placeholder 3"/>
          <p:cNvSpPr>
            <a:spLocks noGrp="1"/>
          </p:cNvSpPr>
          <p:nvPr>
            <p:ph idx="1"/>
          </p:nvPr>
        </p:nvSpPr>
        <p:spPr/>
        <p:txBody>
          <a:bodyPr/>
          <a:lstStyle/>
          <a:p>
            <a:r>
              <a:rPr lang="en-GB" dirty="0" smtClean="0"/>
              <a:t>Maximum of 24 ‘</a:t>
            </a:r>
            <a:r>
              <a:rPr lang="en-GB" dirty="0" err="1" smtClean="0"/>
              <a:t>mobilities</a:t>
            </a:r>
            <a:r>
              <a:rPr lang="en-GB" dirty="0" smtClean="0"/>
              <a:t>’ over the 2 years</a:t>
            </a:r>
          </a:p>
          <a:p>
            <a:r>
              <a:rPr lang="en-GB" dirty="0" err="1" smtClean="0"/>
              <a:t>Mobilities</a:t>
            </a:r>
            <a:r>
              <a:rPr lang="en-GB" dirty="0" smtClean="0"/>
              <a:t> total for each country</a:t>
            </a:r>
          </a:p>
          <a:p>
            <a:r>
              <a:rPr lang="en-GB" dirty="0" smtClean="0"/>
              <a:t>Resources and dissemination</a:t>
            </a:r>
          </a:p>
          <a:p>
            <a:r>
              <a:rPr lang="en-GB" dirty="0" smtClean="0"/>
              <a:t>Impact expected to be long lasting – not just for the duration of the project </a:t>
            </a:r>
          </a:p>
          <a:p>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274638"/>
            <a:ext cx="8229600" cy="706437"/>
          </a:xfrm>
        </p:spPr>
        <p:txBody>
          <a:bodyPr/>
          <a:lstStyle/>
          <a:p>
            <a:r>
              <a:rPr lang="fr-BE" sz="4000" b="1">
                <a:solidFill>
                  <a:srgbClr val="006699"/>
                </a:solidFill>
                <a:latin typeface="Tahoma" pitchFamily="34" charset="0"/>
              </a:rPr>
              <a:t>Comenius Regio Partnerships</a:t>
            </a:r>
            <a:endParaRPr lang="en-GB" sz="4000" b="1">
              <a:solidFill>
                <a:srgbClr val="006699"/>
              </a:solidFill>
              <a:latin typeface="Tahoma" pitchFamily="34" charset="0"/>
            </a:endParaRPr>
          </a:p>
        </p:txBody>
      </p:sp>
      <p:pic>
        <p:nvPicPr>
          <p:cNvPr id="6" name="Picture 5" descr="iphone 009.jpg"/>
          <p:cNvPicPr>
            <a:picLocks noChangeAspect="1"/>
          </p:cNvPicPr>
          <p:nvPr/>
        </p:nvPicPr>
        <p:blipFill>
          <a:blip r:embed="rId3" cstate="print"/>
          <a:stretch>
            <a:fillRect/>
          </a:stretch>
        </p:blipFill>
        <p:spPr>
          <a:xfrm>
            <a:off x="179512" y="980728"/>
            <a:ext cx="3417844" cy="4557125"/>
          </a:xfrm>
          <a:prstGeom prst="rect">
            <a:avLst/>
          </a:prstGeom>
        </p:spPr>
      </p:pic>
      <p:sp>
        <p:nvSpPr>
          <p:cNvPr id="8" name="TextBox 7"/>
          <p:cNvSpPr txBox="1"/>
          <p:nvPr/>
        </p:nvSpPr>
        <p:spPr>
          <a:xfrm>
            <a:off x="3851920" y="1124744"/>
            <a:ext cx="2088232" cy="369332"/>
          </a:xfrm>
          <a:prstGeom prst="rect">
            <a:avLst/>
          </a:prstGeom>
          <a:noFill/>
        </p:spPr>
        <p:txBody>
          <a:bodyPr wrap="square" rtlCol="0">
            <a:spAutoFit/>
          </a:bodyPr>
          <a:lstStyle/>
          <a:p>
            <a:r>
              <a:rPr lang="en-GB" dirty="0" smtClean="0">
                <a:hlinkClick r:id="rId4" action="ppaction://hlinkfile"/>
              </a:rPr>
              <a:t>VID00175.AVI</a:t>
            </a:r>
            <a:endParaRPr lang="en-GB" dirty="0"/>
          </a:p>
        </p:txBody>
      </p:sp>
      <p:pic>
        <p:nvPicPr>
          <p:cNvPr id="53249" name="Picture 1" descr="C:\Documents and Settings\Teacher\My Documents\My Pictures\iphone\iphone 045.jpg"/>
          <p:cNvPicPr>
            <a:picLocks noGrp="1" noChangeAspect="1" noChangeArrowheads="1"/>
          </p:cNvPicPr>
          <p:nvPr>
            <p:ph idx="1"/>
          </p:nvPr>
        </p:nvPicPr>
        <p:blipFill>
          <a:blip r:embed="rId5" cstate="print"/>
          <a:srcRect/>
          <a:stretch>
            <a:fillRect/>
          </a:stretch>
        </p:blipFill>
        <p:spPr bwMode="auto">
          <a:xfrm>
            <a:off x="5292080" y="1556792"/>
            <a:ext cx="3124442" cy="4165923"/>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539750" y="333375"/>
            <a:ext cx="8229600" cy="719138"/>
          </a:xfrm>
        </p:spPr>
        <p:txBody>
          <a:bodyPr/>
          <a:lstStyle/>
          <a:p>
            <a:r>
              <a:rPr lang="fr-BE" sz="4000" b="1">
                <a:solidFill>
                  <a:srgbClr val="006699"/>
                </a:solidFill>
                <a:latin typeface="Tahoma" pitchFamily="34" charset="0"/>
              </a:rPr>
              <a:t>Comenius Regio Partnerships</a:t>
            </a:r>
            <a:endParaRPr lang="en-GB" sz="4000" b="1">
              <a:solidFill>
                <a:srgbClr val="006699"/>
              </a:solidFill>
              <a:latin typeface="Tahoma" pitchFamily="34" charset="0"/>
            </a:endParaRPr>
          </a:p>
        </p:txBody>
      </p:sp>
      <p:pic>
        <p:nvPicPr>
          <p:cNvPr id="51201" name="Picture 1" descr="C:\Documents and Settings\Teacher\My Documents\My Pictures\iphone\iphone 022.jpg"/>
          <p:cNvPicPr>
            <a:picLocks noGrp="1" noChangeAspect="1" noChangeArrowheads="1"/>
          </p:cNvPicPr>
          <p:nvPr>
            <p:ph idx="1"/>
          </p:nvPr>
        </p:nvPicPr>
        <p:blipFill>
          <a:blip r:embed="rId3" cstate="print"/>
          <a:srcRect/>
          <a:stretch>
            <a:fillRect/>
          </a:stretch>
        </p:blipFill>
        <p:spPr bwMode="auto">
          <a:xfrm>
            <a:off x="2915816" y="1124744"/>
            <a:ext cx="3394472" cy="4525963"/>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74638"/>
            <a:ext cx="8229600" cy="633412"/>
          </a:xfrm>
        </p:spPr>
        <p:txBody>
          <a:bodyPr/>
          <a:lstStyle/>
          <a:p>
            <a:r>
              <a:rPr lang="fr-BE" sz="3600" b="1" dirty="0" err="1" smtClean="0">
                <a:solidFill>
                  <a:srgbClr val="006699"/>
                </a:solidFill>
                <a:latin typeface="Tahoma" pitchFamily="34" charset="0"/>
              </a:rPr>
              <a:t>Rationale</a:t>
            </a:r>
            <a:r>
              <a:rPr lang="fr-BE" sz="3600" b="1" dirty="0" smtClean="0">
                <a:solidFill>
                  <a:srgbClr val="006699"/>
                </a:solidFill>
                <a:latin typeface="Tahoma" pitchFamily="34" charset="0"/>
              </a:rPr>
              <a:t>: </a:t>
            </a:r>
            <a:r>
              <a:rPr lang="fr-BE" sz="3600" b="1" dirty="0" err="1" smtClean="0">
                <a:solidFill>
                  <a:srgbClr val="006699"/>
                </a:solidFill>
                <a:latin typeface="Tahoma" pitchFamily="34" charset="0"/>
              </a:rPr>
              <a:t>why</a:t>
            </a:r>
            <a:r>
              <a:rPr lang="fr-BE" sz="3600" b="1" dirty="0" smtClean="0">
                <a:solidFill>
                  <a:srgbClr val="006699"/>
                </a:solidFill>
                <a:latin typeface="Tahoma" pitchFamily="34" charset="0"/>
              </a:rPr>
              <a:t> are </a:t>
            </a:r>
            <a:r>
              <a:rPr lang="fr-BE" sz="3600" b="1" dirty="0" err="1" smtClean="0">
                <a:solidFill>
                  <a:srgbClr val="006699"/>
                </a:solidFill>
                <a:latin typeface="Tahoma" pitchFamily="34" charset="0"/>
              </a:rPr>
              <a:t>we</a:t>
            </a:r>
            <a:r>
              <a:rPr lang="fr-BE" sz="3600" b="1" dirty="0" smtClean="0">
                <a:solidFill>
                  <a:srgbClr val="006699"/>
                </a:solidFill>
                <a:latin typeface="Tahoma" pitchFamily="34" charset="0"/>
              </a:rPr>
              <a:t> </a:t>
            </a:r>
            <a:r>
              <a:rPr lang="fr-BE" sz="3600" b="1" dirty="0" err="1" smtClean="0">
                <a:solidFill>
                  <a:srgbClr val="006699"/>
                </a:solidFill>
                <a:latin typeface="Tahoma" pitchFamily="34" charset="0"/>
              </a:rPr>
              <a:t>doing</a:t>
            </a:r>
            <a:r>
              <a:rPr lang="fr-BE" sz="3600" b="1" dirty="0" smtClean="0">
                <a:solidFill>
                  <a:srgbClr val="006699"/>
                </a:solidFill>
                <a:latin typeface="Tahoma" pitchFamily="34" charset="0"/>
              </a:rPr>
              <a:t> </a:t>
            </a:r>
            <a:r>
              <a:rPr lang="fr-BE" sz="3600" b="1" dirty="0" err="1" smtClean="0">
                <a:solidFill>
                  <a:srgbClr val="006699"/>
                </a:solidFill>
                <a:latin typeface="Tahoma" pitchFamily="34" charset="0"/>
              </a:rPr>
              <a:t>it</a:t>
            </a:r>
            <a:r>
              <a:rPr lang="fr-BE" sz="3600" b="1" dirty="0" smtClean="0">
                <a:solidFill>
                  <a:srgbClr val="006699"/>
                </a:solidFill>
                <a:latin typeface="Tahoma" pitchFamily="34" charset="0"/>
              </a:rPr>
              <a:t>?</a:t>
            </a:r>
            <a:endParaRPr lang="en-GB" sz="3600" b="1" dirty="0">
              <a:solidFill>
                <a:srgbClr val="006699"/>
              </a:solidFill>
              <a:latin typeface="Tahoma" pitchFamily="34" charset="0"/>
            </a:endParaRPr>
          </a:p>
        </p:txBody>
      </p:sp>
      <p:sp>
        <p:nvSpPr>
          <p:cNvPr id="6" name="Content Placeholder 5"/>
          <p:cNvSpPr>
            <a:spLocks noGrp="1"/>
          </p:cNvSpPr>
          <p:nvPr>
            <p:ph idx="1"/>
          </p:nvPr>
        </p:nvSpPr>
        <p:spPr>
          <a:xfrm>
            <a:off x="179512" y="980728"/>
            <a:ext cx="8712968" cy="5688632"/>
          </a:xfrm>
        </p:spPr>
        <p:txBody>
          <a:bodyPr/>
          <a:lstStyle/>
          <a:p>
            <a:r>
              <a:rPr lang="en-GB" sz="2800" b="1" dirty="0" smtClean="0"/>
              <a:t>Opportunity to build on existing Adel-Los </a:t>
            </a:r>
            <a:r>
              <a:rPr lang="en-GB" sz="2800" b="1" dirty="0" err="1" smtClean="0"/>
              <a:t>Guindos</a:t>
            </a:r>
            <a:r>
              <a:rPr lang="en-GB" sz="2800" b="1" dirty="0" smtClean="0"/>
              <a:t> visits and links</a:t>
            </a:r>
          </a:p>
          <a:p>
            <a:r>
              <a:rPr lang="en-GB" sz="2800" b="1" dirty="0" smtClean="0"/>
              <a:t>Requirement to </a:t>
            </a:r>
            <a:r>
              <a:rPr lang="en-GB" sz="2800" b="1" dirty="0" err="1" smtClean="0"/>
              <a:t>upskill</a:t>
            </a:r>
            <a:r>
              <a:rPr lang="en-GB" sz="2800" b="1" dirty="0" smtClean="0"/>
              <a:t> primary teachers – both regions</a:t>
            </a:r>
          </a:p>
          <a:p>
            <a:r>
              <a:rPr lang="en-GB" sz="2800" b="1" dirty="0" smtClean="0"/>
              <a:t>Interest in cross curricular working</a:t>
            </a:r>
          </a:p>
          <a:p>
            <a:r>
              <a:rPr lang="en-GB" sz="2800" b="1" dirty="0" smtClean="0"/>
              <a:t>Interest in expanding language training in Leeds Met beyond French</a:t>
            </a:r>
          </a:p>
          <a:p>
            <a:r>
              <a:rPr lang="en-GB" sz="2800" b="1" dirty="0" smtClean="0"/>
              <a:t>Interest in increasing use of Take 10 in Spanish</a:t>
            </a:r>
          </a:p>
          <a:p>
            <a:r>
              <a:rPr lang="en-GB" sz="2800" b="1" dirty="0" smtClean="0"/>
              <a:t>Bilingual schools programme in </a:t>
            </a:r>
            <a:r>
              <a:rPr lang="en-GB" sz="2800" b="1" dirty="0" err="1" smtClean="0"/>
              <a:t>Andalucia</a:t>
            </a:r>
            <a:r>
              <a:rPr lang="en-GB" sz="2800" b="1" dirty="0" smtClean="0"/>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68313" y="260350"/>
            <a:ext cx="8229600" cy="1143000"/>
          </a:xfrm>
        </p:spPr>
        <p:txBody>
          <a:bodyPr/>
          <a:lstStyle/>
          <a:p>
            <a:r>
              <a:rPr lang="fr-BE" sz="4000" b="1">
                <a:solidFill>
                  <a:srgbClr val="006699"/>
                </a:solidFill>
                <a:latin typeface="Tahoma" pitchFamily="34" charset="0"/>
              </a:rPr>
              <a:t>Comenius Regio Partnerships</a:t>
            </a:r>
            <a:endParaRPr lang="en-GB" sz="4000" b="1">
              <a:solidFill>
                <a:srgbClr val="006699"/>
              </a:solidFill>
              <a:latin typeface="Tahoma" pitchFamily="34" charset="0"/>
            </a:endParaRPr>
          </a:p>
        </p:txBody>
      </p:sp>
      <p:sp>
        <p:nvSpPr>
          <p:cNvPr id="6" name="Content Placeholder 5"/>
          <p:cNvSpPr>
            <a:spLocks noGrp="1"/>
          </p:cNvSpPr>
          <p:nvPr>
            <p:ph idx="1"/>
          </p:nvPr>
        </p:nvSpPr>
        <p:spPr/>
        <p:txBody>
          <a:bodyPr/>
          <a:lstStyle/>
          <a:p>
            <a:r>
              <a:rPr lang="en-GB" dirty="0" smtClean="0"/>
              <a:t>53 national bids – 46 projects awarded</a:t>
            </a:r>
          </a:p>
          <a:p>
            <a:r>
              <a:rPr lang="en-GB" dirty="0" smtClean="0"/>
              <a:t>Maximum amount €45,000</a:t>
            </a:r>
          </a:p>
          <a:p>
            <a:r>
              <a:rPr lang="en-GB" dirty="0" smtClean="0"/>
              <a:t>10 maximum awards – 3 to Leeds</a:t>
            </a:r>
          </a:p>
          <a:p>
            <a:r>
              <a:rPr lang="en-GB" dirty="0" smtClean="0"/>
              <a:t>2 years of project ends July 2011</a:t>
            </a:r>
          </a:p>
          <a:p>
            <a:endParaRPr lang="en-GB" dirty="0"/>
          </a:p>
          <a:p>
            <a:r>
              <a:rPr lang="en-GB" dirty="0" smtClean="0"/>
              <a:t>STRATEGIC – authority to authority not school to school</a:t>
            </a:r>
          </a:p>
          <a:p>
            <a:endParaRPr lang="en-GB" dirty="0" smtClean="0"/>
          </a:p>
          <a:p>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fr-BE" sz="4000" b="1">
                <a:solidFill>
                  <a:srgbClr val="006699"/>
                </a:solidFill>
                <a:latin typeface="Tahoma" pitchFamily="34" charset="0"/>
              </a:rPr>
              <a:t>Comenius Regio Partnerships</a:t>
            </a:r>
            <a:endParaRPr lang="en-GB"/>
          </a:p>
        </p:txBody>
      </p:sp>
      <p:sp>
        <p:nvSpPr>
          <p:cNvPr id="7171" name="Rectangle 3"/>
          <p:cNvSpPr>
            <a:spLocks noGrp="1" noChangeArrowheads="1"/>
          </p:cNvSpPr>
          <p:nvPr>
            <p:ph type="body" sz="half" idx="1"/>
          </p:nvPr>
        </p:nvSpPr>
        <p:spPr>
          <a:xfrm>
            <a:off x="468313" y="1196753"/>
            <a:ext cx="4319711" cy="4752528"/>
          </a:xfrm>
        </p:spPr>
        <p:txBody>
          <a:bodyPr/>
          <a:lstStyle/>
          <a:p>
            <a:pPr marL="0" indent="0">
              <a:buFontTx/>
              <a:buNone/>
            </a:pPr>
            <a:r>
              <a:rPr lang="en-GB" sz="2000" dirty="0">
                <a:solidFill>
                  <a:srgbClr val="3366FF"/>
                </a:solidFill>
              </a:rPr>
              <a:t>An opportunity for Local and Regional Authorities to form sustainable European </a:t>
            </a:r>
            <a:r>
              <a:rPr lang="en-GB" sz="2000" dirty="0" smtClean="0">
                <a:solidFill>
                  <a:srgbClr val="3366FF"/>
                </a:solidFill>
              </a:rPr>
              <a:t>partnerships</a:t>
            </a:r>
          </a:p>
          <a:p>
            <a:pPr marL="0" indent="0">
              <a:buFontTx/>
              <a:buNone/>
            </a:pPr>
            <a:endParaRPr lang="en-GB" sz="2000" dirty="0">
              <a:solidFill>
                <a:srgbClr val="3366FF"/>
              </a:solidFill>
            </a:endParaRPr>
          </a:p>
          <a:p>
            <a:pPr marL="0" indent="0">
              <a:buFontTx/>
              <a:buNone/>
            </a:pPr>
            <a:r>
              <a:rPr lang="en-GB" sz="2000" dirty="0" smtClean="0">
                <a:solidFill>
                  <a:srgbClr val="3366FF"/>
                </a:solidFill>
              </a:rPr>
              <a:t>Partners: Picasso Museum, Malaga, Malaga Education Authority, Education Leeds, Adel Primary School, </a:t>
            </a:r>
            <a:r>
              <a:rPr lang="en-GB" sz="2000" dirty="0" err="1">
                <a:solidFill>
                  <a:schemeClr val="tx1"/>
                </a:solidFill>
                <a:latin typeface="+mn-lt"/>
                <a:ea typeface="+mn-ea"/>
                <a:cs typeface="+mn-cs"/>
                <a:hlinkClick r:id="rId4" action="ppaction://hlinkfile"/>
              </a:rPr>
              <a:t>I.E.S.Sierra</a:t>
            </a:r>
            <a:r>
              <a:rPr lang="en-GB" sz="2000" dirty="0">
                <a:solidFill>
                  <a:schemeClr val="tx1"/>
                </a:solidFill>
                <a:latin typeface="+mn-lt"/>
                <a:ea typeface="+mn-ea"/>
                <a:cs typeface="+mn-cs"/>
                <a:hlinkClick r:id="rId4" action="ppaction://hlinkfile"/>
              </a:rPr>
              <a:t> </a:t>
            </a:r>
            <a:r>
              <a:rPr lang="en-GB" sz="2000" dirty="0" err="1" smtClean="0">
                <a:solidFill>
                  <a:schemeClr val="tx1"/>
                </a:solidFill>
                <a:latin typeface="+mn-lt"/>
                <a:ea typeface="+mn-ea"/>
                <a:cs typeface="+mn-cs"/>
                <a:hlinkClick r:id="rId4" action="ppaction://hlinkfile"/>
              </a:rPr>
              <a:t>Almijara</a:t>
            </a:r>
            <a:r>
              <a:rPr lang="en-GB" sz="2000" dirty="0" smtClean="0">
                <a:solidFill>
                  <a:schemeClr val="tx1"/>
                </a:solidFill>
                <a:latin typeface="+mn-lt"/>
                <a:ea typeface="+mn-ea"/>
                <a:cs typeface="+mn-cs"/>
              </a:rPr>
              <a:t> </a:t>
            </a:r>
            <a:r>
              <a:rPr lang="en-GB" sz="2000" dirty="0" err="1" smtClean="0">
                <a:solidFill>
                  <a:srgbClr val="3366FF"/>
                </a:solidFill>
              </a:rPr>
              <a:t>Nerja</a:t>
            </a:r>
            <a:r>
              <a:rPr lang="en-GB" sz="2000" dirty="0" smtClean="0">
                <a:solidFill>
                  <a:srgbClr val="3366FF"/>
                </a:solidFill>
              </a:rPr>
              <a:t>,</a:t>
            </a:r>
          </a:p>
          <a:p>
            <a:pPr marL="0" indent="0">
              <a:buFontTx/>
              <a:buNone/>
            </a:pPr>
            <a:r>
              <a:rPr lang="en-GB" sz="2000" dirty="0" smtClean="0">
                <a:solidFill>
                  <a:srgbClr val="3366FF"/>
                </a:solidFill>
              </a:rPr>
              <a:t>PHGS, Adel Primary School, Los </a:t>
            </a:r>
            <a:r>
              <a:rPr lang="en-GB" sz="2000" dirty="0" err="1" smtClean="0">
                <a:solidFill>
                  <a:srgbClr val="3366FF"/>
                </a:solidFill>
              </a:rPr>
              <a:t>Guindos</a:t>
            </a:r>
            <a:r>
              <a:rPr lang="en-GB" sz="2000" dirty="0" smtClean="0">
                <a:solidFill>
                  <a:srgbClr val="3366FF"/>
                </a:solidFill>
              </a:rPr>
              <a:t> Malaga, CEIP Rural Salvador </a:t>
            </a:r>
            <a:r>
              <a:rPr lang="en-GB" sz="2000" dirty="0" err="1" smtClean="0">
                <a:solidFill>
                  <a:srgbClr val="3366FF"/>
                </a:solidFill>
              </a:rPr>
              <a:t>Rueda</a:t>
            </a:r>
            <a:r>
              <a:rPr lang="en-GB" sz="2000" dirty="0" smtClean="0">
                <a:solidFill>
                  <a:srgbClr val="3366FF"/>
                </a:solidFill>
              </a:rPr>
              <a:t>, Malaga University, Leeds Met University</a:t>
            </a:r>
            <a:endParaRPr lang="en-GB" sz="2000" dirty="0">
              <a:solidFill>
                <a:srgbClr val="3366FF"/>
              </a:solidFill>
            </a:endParaRPr>
          </a:p>
          <a:p>
            <a:pPr marL="0" indent="0">
              <a:buFontTx/>
              <a:buNone/>
            </a:pPr>
            <a:r>
              <a:rPr lang="en-GB" sz="1800" dirty="0" smtClean="0">
                <a:solidFill>
                  <a:srgbClr val="FF0000"/>
                </a:solidFill>
              </a:rPr>
              <a:t>Projects </a:t>
            </a:r>
            <a:r>
              <a:rPr lang="en-GB" sz="1800" dirty="0">
                <a:solidFill>
                  <a:srgbClr val="FF0000"/>
                </a:solidFill>
              </a:rPr>
              <a:t>last for 2 years but the impact should be felt longer</a:t>
            </a:r>
          </a:p>
        </p:txBody>
      </p:sp>
      <p:sp>
        <p:nvSpPr>
          <p:cNvPr id="7172" name="Rectangle 4"/>
          <p:cNvSpPr>
            <a:spLocks noChangeArrowheads="1"/>
          </p:cNvSpPr>
          <p:nvPr/>
        </p:nvSpPr>
        <p:spPr bwMode="auto">
          <a:xfrm>
            <a:off x="673100" y="1341438"/>
            <a:ext cx="8229600" cy="4464050"/>
          </a:xfrm>
          <a:prstGeom prst="rect">
            <a:avLst/>
          </a:prstGeom>
          <a:noFill/>
          <a:ln w="9525">
            <a:noFill/>
            <a:miter lim="800000"/>
            <a:headEnd/>
            <a:tailEnd/>
          </a:ln>
          <a:effectLst/>
        </p:spPr>
        <p:txBody>
          <a:bodyPr/>
          <a:lstStyle/>
          <a:p>
            <a:pPr>
              <a:spcBef>
                <a:spcPct val="20000"/>
              </a:spcBef>
            </a:pPr>
            <a:endParaRPr lang="en-US" sz="1600">
              <a:solidFill>
                <a:srgbClr val="FF0000"/>
              </a:solidFill>
            </a:endParaRPr>
          </a:p>
        </p:txBody>
      </p:sp>
      <p:sp>
        <p:nvSpPr>
          <p:cNvPr id="7173" name="Rectangle 5"/>
          <p:cNvSpPr>
            <a:spLocks noChangeArrowheads="1"/>
          </p:cNvSpPr>
          <p:nvPr/>
        </p:nvSpPr>
        <p:spPr bwMode="auto">
          <a:xfrm>
            <a:off x="4211638" y="2708275"/>
            <a:ext cx="3816350" cy="2736850"/>
          </a:xfrm>
          <a:prstGeom prst="rect">
            <a:avLst/>
          </a:prstGeom>
          <a:noFill/>
          <a:ln w="9525">
            <a:noFill/>
            <a:miter lim="800000"/>
            <a:headEnd/>
            <a:tailEnd/>
          </a:ln>
          <a:effectLst/>
        </p:spPr>
        <p:txBody>
          <a:bodyPr/>
          <a:lstStyle/>
          <a:p>
            <a:pPr>
              <a:spcBef>
                <a:spcPct val="20000"/>
              </a:spcBef>
              <a:buFontTx/>
              <a:buChar char="•"/>
            </a:pPr>
            <a:r>
              <a:rPr lang="en-GB" sz="1600"/>
              <a:t/>
            </a:r>
            <a:br>
              <a:rPr lang="en-GB" sz="1600"/>
            </a:br>
            <a:endParaRPr lang="en-GB" sz="1600">
              <a:solidFill>
                <a:srgbClr val="FF0000"/>
              </a:solidFill>
            </a:endParaRPr>
          </a:p>
        </p:txBody>
      </p:sp>
      <p:graphicFrame>
        <p:nvGraphicFramePr>
          <p:cNvPr id="7175" name="Diagram 7"/>
          <p:cNvGraphicFramePr>
            <a:graphicFrameLocks/>
          </p:cNvGraphicFramePr>
          <p:nvPr>
            <p:ph sz="half" idx="2"/>
          </p:nvPr>
        </p:nvGraphicFramePr>
        <p:xfrm>
          <a:off x="5004048" y="1484784"/>
          <a:ext cx="3318322" cy="4166022"/>
        </p:xfrm>
        <a:graphic>
          <a:graphicData uri="http://schemas.openxmlformats.org/drawingml/2006/compatibility">
            <com:legacyDrawing xmlns:com="http://schemas.openxmlformats.org/drawingml/2006/compatibility" spid="_x0000_s717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5"/>
          <p:cNvSpPr>
            <a:spLocks noGrp="1" noChangeArrowheads="1"/>
          </p:cNvSpPr>
          <p:nvPr>
            <p:ph type="title"/>
          </p:nvPr>
        </p:nvSpPr>
        <p:spPr/>
        <p:txBody>
          <a:bodyPr/>
          <a:lstStyle/>
          <a:p>
            <a:r>
              <a:rPr lang="en-GB" sz="4000" dirty="0" smtClean="0"/>
              <a:t>Main aims - Primary</a:t>
            </a:r>
          </a:p>
        </p:txBody>
      </p:sp>
      <p:sp>
        <p:nvSpPr>
          <p:cNvPr id="8" name="Text Placeholder 7"/>
          <p:cNvSpPr>
            <a:spLocks noGrp="1"/>
          </p:cNvSpPr>
          <p:nvPr>
            <p:ph type="body" sz="half" idx="1"/>
          </p:nvPr>
        </p:nvSpPr>
        <p:spPr>
          <a:xfrm>
            <a:off x="457200" y="1600200"/>
            <a:ext cx="7859216" cy="4525963"/>
          </a:xfrm>
        </p:spPr>
        <p:txBody>
          <a:bodyPr/>
          <a:lstStyle/>
          <a:p>
            <a:r>
              <a:rPr lang="en-GB" dirty="0" smtClean="0"/>
              <a:t>develop teacher linguistic skills and intercultural understanding; cross curricular materials – Art and PE.</a:t>
            </a:r>
          </a:p>
          <a:p>
            <a:r>
              <a:rPr lang="en-GB" dirty="0" smtClean="0"/>
              <a:t>Use Picasso and Henry Moore</a:t>
            </a:r>
          </a:p>
          <a:p>
            <a:r>
              <a:rPr lang="en-GB" dirty="0" smtClean="0"/>
              <a:t>Take 10 in Spanish and English (‘wake up and shake up’ style resources)</a:t>
            </a:r>
          </a:p>
          <a:p>
            <a:r>
              <a:rPr lang="en-GB" dirty="0" smtClean="0"/>
              <a:t>Opportunities for 1 week visits to partner city and schools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Students from Malaga discuss their plans with Julie Burgess</a:t>
            </a:r>
            <a:endParaRPr lang="en-GB" dirty="0"/>
          </a:p>
        </p:txBody>
      </p:sp>
      <p:sp>
        <p:nvSpPr>
          <p:cNvPr id="10" name="TextBox 9"/>
          <p:cNvSpPr txBox="1"/>
          <p:nvPr/>
        </p:nvSpPr>
        <p:spPr>
          <a:xfrm>
            <a:off x="611560" y="1844824"/>
            <a:ext cx="720080" cy="923330"/>
          </a:xfrm>
          <a:prstGeom prst="rect">
            <a:avLst/>
          </a:prstGeom>
          <a:noFill/>
        </p:spPr>
        <p:txBody>
          <a:bodyPr wrap="square" rtlCol="0">
            <a:spAutoFit/>
          </a:bodyPr>
          <a:lstStyle/>
          <a:p>
            <a:r>
              <a:rPr lang="en-GB" dirty="0" smtClean="0">
                <a:hlinkClick r:id="rId2" action="ppaction://hlinkfile"/>
              </a:rPr>
              <a:t>VID00157.AVI</a:t>
            </a:r>
            <a:endParaRPr lang="en-GB" dirty="0"/>
          </a:p>
        </p:txBody>
      </p:sp>
      <p:sp>
        <p:nvSpPr>
          <p:cNvPr id="11" name="Content Placeholder 10"/>
          <p:cNvSpPr>
            <a:spLocks noGrp="1"/>
          </p:cNvSpPr>
          <p:nvPr>
            <p:ph sz="half" idx="2"/>
          </p:nvPr>
        </p:nvSpPr>
        <p:spPr/>
        <p:txBody>
          <a:bodyPr/>
          <a:lstStyle/>
          <a:p>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GB" dirty="0" smtClean="0"/>
              <a:t>Develop a joint cross curricular project using Picasso and Henry Moore.</a:t>
            </a:r>
          </a:p>
          <a:p>
            <a:r>
              <a:rPr lang="en-GB" dirty="0" smtClean="0"/>
              <a:t>Work in MFL and Art </a:t>
            </a:r>
          </a:p>
        </p:txBody>
      </p:sp>
      <p:sp>
        <p:nvSpPr>
          <p:cNvPr id="7" name="Title 6"/>
          <p:cNvSpPr>
            <a:spLocks noGrp="1"/>
          </p:cNvSpPr>
          <p:nvPr>
            <p:ph type="title"/>
          </p:nvPr>
        </p:nvSpPr>
        <p:spPr/>
        <p:txBody>
          <a:bodyPr/>
          <a:lstStyle/>
          <a:p>
            <a:r>
              <a:rPr lang="en-GB" dirty="0" smtClean="0"/>
              <a:t>Main aims - Secondary</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Year 7 – introduction to Guernica project</a:t>
            </a:r>
            <a:endParaRPr lang="en-GB" dirty="0"/>
          </a:p>
        </p:txBody>
      </p:sp>
      <p:sp>
        <p:nvSpPr>
          <p:cNvPr id="7" name="Content Placeholder 6"/>
          <p:cNvSpPr>
            <a:spLocks noGrp="1"/>
          </p:cNvSpPr>
          <p:nvPr>
            <p:ph idx="1"/>
          </p:nvPr>
        </p:nvSpPr>
        <p:spPr/>
        <p:txBody>
          <a:bodyPr/>
          <a:lstStyle/>
          <a:p>
            <a:endParaRPr lang="en-GB"/>
          </a:p>
        </p:txBody>
      </p:sp>
      <p:sp>
        <p:nvSpPr>
          <p:cNvPr id="8" name="TextBox 7"/>
          <p:cNvSpPr txBox="1"/>
          <p:nvPr/>
        </p:nvSpPr>
        <p:spPr>
          <a:xfrm>
            <a:off x="611560" y="1340768"/>
            <a:ext cx="1800200" cy="369332"/>
          </a:xfrm>
          <a:prstGeom prst="rect">
            <a:avLst/>
          </a:prstGeom>
          <a:noFill/>
        </p:spPr>
        <p:txBody>
          <a:bodyPr wrap="square" rtlCol="0">
            <a:spAutoFit/>
          </a:bodyPr>
          <a:lstStyle/>
          <a:p>
            <a:r>
              <a:rPr lang="en-GB" dirty="0" smtClean="0">
                <a:hlinkClick r:id="rId2" action="ppaction://hlinkfile"/>
              </a:rPr>
              <a:t>VID00159.AVI</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Main aims – Higher Ed</a:t>
            </a:r>
            <a:endParaRPr lang="en-GB" dirty="0"/>
          </a:p>
        </p:txBody>
      </p:sp>
      <p:sp>
        <p:nvSpPr>
          <p:cNvPr id="8" name="Content Placeholder 7"/>
          <p:cNvSpPr>
            <a:spLocks noGrp="1"/>
          </p:cNvSpPr>
          <p:nvPr>
            <p:ph idx="1"/>
          </p:nvPr>
        </p:nvSpPr>
        <p:spPr>
          <a:xfrm>
            <a:off x="457200" y="1600201"/>
            <a:ext cx="8363272" cy="2548880"/>
          </a:xfrm>
        </p:spPr>
        <p:txBody>
          <a:bodyPr/>
          <a:lstStyle/>
          <a:p>
            <a:r>
              <a:rPr lang="en-GB" dirty="0" smtClean="0"/>
              <a:t>Provide students with a supportive environment, working with practitioners and each other to explore working in the other culture and language</a:t>
            </a:r>
          </a:p>
          <a:p>
            <a:r>
              <a:rPr lang="en-GB" dirty="0" smtClean="0"/>
              <a:t>Explore the possibility of Erasmus/bilateral links, to exchange students for teaching practice experiences</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2013</TotalTime>
  <Words>570</Words>
  <Application>Microsoft Office PowerPoint</Application>
  <PresentationFormat>On-screen Show (4:3)</PresentationFormat>
  <Paragraphs>85</Paragraphs>
  <Slides>17</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Tahoma</vt:lpstr>
      <vt:lpstr>Times</vt:lpstr>
      <vt:lpstr>Default Design</vt:lpstr>
      <vt:lpstr>Comenius Regio Partnerships</vt:lpstr>
      <vt:lpstr>Rationale: why are we doing it?</vt:lpstr>
      <vt:lpstr>Comenius Regio Partnerships</vt:lpstr>
      <vt:lpstr>Comenius Regio Partnerships</vt:lpstr>
      <vt:lpstr>Main aims - Primary</vt:lpstr>
      <vt:lpstr>Students from Malaga discuss their plans with Julie Burgess</vt:lpstr>
      <vt:lpstr>Main aims - Secondary</vt:lpstr>
      <vt:lpstr>Year 7 – introduction to Guernica project</vt:lpstr>
      <vt:lpstr>Main aims – Higher Ed</vt:lpstr>
      <vt:lpstr>Main aims – Picasso Museum</vt:lpstr>
      <vt:lpstr>Comenius Regio Partnerships</vt:lpstr>
      <vt:lpstr>Comenius Regio Partnerships</vt:lpstr>
      <vt:lpstr>Slide 13</vt:lpstr>
      <vt:lpstr>Outcomes beyond those planned in the  Partnership agreement</vt:lpstr>
      <vt:lpstr>Comenius Regio Partnerships</vt:lpstr>
      <vt:lpstr>Comenius Regio Partnerships</vt:lpstr>
      <vt:lpstr>Comenius Regio Partnerships</vt:lpstr>
    </vt:vector>
  </TitlesOfParts>
  <Company>&lt;arabianhorse&gt;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Comenius Regio Partnerships</dc:title>
  <dc:creator>Michael</dc:creator>
  <cp:lastModifiedBy>Teacher</cp:lastModifiedBy>
  <cp:revision>36</cp:revision>
  <dcterms:created xsi:type="dcterms:W3CDTF">2008-10-21T09:12:58Z</dcterms:created>
  <dcterms:modified xsi:type="dcterms:W3CDTF">2010-06-15T12:54:39Z</dcterms:modified>
</cp:coreProperties>
</file>